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4.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5.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7" r:id="rId7"/>
    <p:sldMasterId id="2147484198" r:id="rId8"/>
    <p:sldMasterId id="2147484209" r:id="rId9"/>
  </p:sldMasterIdLst>
  <p:notesMasterIdLst>
    <p:notesMasterId r:id="rId37"/>
  </p:notesMasterIdLst>
  <p:handoutMasterIdLst>
    <p:handoutMasterId r:id="rId38"/>
  </p:handoutMasterIdLst>
  <p:sldIdLst>
    <p:sldId id="778" r:id="rId10"/>
    <p:sldId id="780" r:id="rId11"/>
    <p:sldId id="788" r:id="rId12"/>
    <p:sldId id="933" r:id="rId13"/>
    <p:sldId id="914" r:id="rId14"/>
    <p:sldId id="919" r:id="rId15"/>
    <p:sldId id="920" r:id="rId16"/>
    <p:sldId id="921" r:id="rId17"/>
    <p:sldId id="922" r:id="rId18"/>
    <p:sldId id="924" r:id="rId19"/>
    <p:sldId id="923" r:id="rId20"/>
    <p:sldId id="931" r:id="rId21"/>
    <p:sldId id="915" r:id="rId22"/>
    <p:sldId id="927" r:id="rId23"/>
    <p:sldId id="928" r:id="rId24"/>
    <p:sldId id="929" r:id="rId25"/>
    <p:sldId id="930" r:id="rId26"/>
    <p:sldId id="916" r:id="rId27"/>
    <p:sldId id="917" r:id="rId28"/>
    <p:sldId id="918" r:id="rId29"/>
    <p:sldId id="925" r:id="rId30"/>
    <p:sldId id="926" r:id="rId31"/>
    <p:sldId id="932" r:id="rId32"/>
    <p:sldId id="911" r:id="rId33"/>
    <p:sldId id="934" r:id="rId34"/>
    <p:sldId id="935" r:id="rId35"/>
    <p:sldId id="936" r:id="rId36"/>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937EDF07-3C6D-5A4D-93CA-A74A5AE3BC0F}">
          <p14:sldIdLst>
            <p14:sldId id="778"/>
            <p14:sldId id="780"/>
            <p14:sldId id="788"/>
            <p14:sldId id="933"/>
          </p14:sldIdLst>
        </p14:section>
        <p14:section name="intro-napa" id="{9381DD4C-F340-DD48-96C7-BB10E26541B7}">
          <p14:sldIdLst>
            <p14:sldId id="914"/>
            <p14:sldId id="919"/>
            <p14:sldId id="920"/>
            <p14:sldId id="921"/>
            <p14:sldId id="922"/>
            <p14:sldId id="924"/>
            <p14:sldId id="923"/>
            <p14:sldId id="931"/>
          </p14:sldIdLst>
        </p14:section>
        <p14:section name="napa-vs-vs" id="{8F856C35-ABF5-7546-AF2C-AFEA7BD85970}">
          <p14:sldIdLst>
            <p14:sldId id="915"/>
            <p14:sldId id="927"/>
            <p14:sldId id="928"/>
            <p14:sldId id="929"/>
            <p14:sldId id="930"/>
          </p14:sldIdLst>
        </p14:section>
        <p14:section name="create-addins" id="{A378E713-519B-7248-8DEB-9ED2769B3D7E}">
          <p14:sldIdLst>
            <p14:sldId id="916"/>
            <p14:sldId id="917"/>
            <p14:sldId id="918"/>
            <p14:sldId id="925"/>
            <p14:sldId id="926"/>
            <p14:sldId id="932"/>
          </p14:sldIdLst>
        </p14:section>
        <p14:section name="outro" id="{252672BC-EE04-A145-BACC-9F3C411CE237}">
          <p14:sldIdLst>
            <p14:sldId id="911"/>
            <p14:sldId id="934"/>
            <p14:sldId id="935"/>
            <p14:sldId id="936"/>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68217A"/>
    <a:srgbClr val="EB3C00"/>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1349" autoAdjust="0"/>
    <p:restoredTop sz="73165" autoAdjust="0"/>
  </p:normalViewPr>
  <p:slideViewPr>
    <p:cSldViewPr snapToGrid="0">
      <p:cViewPr>
        <p:scale>
          <a:sx n="95" d="100"/>
          <a:sy n="95" d="100"/>
        </p:scale>
        <p:origin x="184" y="306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7652"/>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0DDC8F-12BC-D449-A84B-275631F01024}" type="doc">
      <dgm:prSet loTypeId="urn:microsoft.com/office/officeart/2005/8/layout/default" loCatId="list" qsTypeId="urn:microsoft.com/office/officeart/2005/8/quickstyle/simple4" qsCatId="simple" csTypeId="urn:microsoft.com/office/officeart/2005/8/colors/accent1_2" csCatId="accent1"/>
      <dgm:spPr/>
      <dgm:t>
        <a:bodyPr/>
        <a:lstStyle/>
        <a:p>
          <a:endParaRPr lang="en-US"/>
        </a:p>
      </dgm:t>
    </dgm:pt>
    <dgm:pt modelId="{881492FF-12B4-7445-B53D-B70ED6317157}">
      <dgm:prSet/>
      <dgm:spPr/>
      <dgm:t>
        <a:bodyPr/>
        <a:lstStyle/>
        <a:p>
          <a:pPr rtl="0"/>
          <a:r>
            <a:rPr lang="en-US" baseline="0" smtClean="0"/>
            <a:t>Visual Studio</a:t>
          </a:r>
          <a:endParaRPr lang="en-US"/>
        </a:p>
      </dgm:t>
    </dgm:pt>
    <dgm:pt modelId="{43419374-088A-7A43-AA7E-89CD9053C5E4}" type="parTrans" cxnId="{0C4C9F32-F5E0-C54A-9AC2-140618A223FE}">
      <dgm:prSet/>
      <dgm:spPr/>
      <dgm:t>
        <a:bodyPr/>
        <a:lstStyle/>
        <a:p>
          <a:endParaRPr lang="en-US"/>
        </a:p>
      </dgm:t>
    </dgm:pt>
    <dgm:pt modelId="{F8728A3A-FD09-314D-9804-02E09C28C218}" type="sibTrans" cxnId="{0C4C9F32-F5E0-C54A-9AC2-140618A223FE}">
      <dgm:prSet/>
      <dgm:spPr/>
      <dgm:t>
        <a:bodyPr/>
        <a:lstStyle/>
        <a:p>
          <a:endParaRPr lang="en-US"/>
        </a:p>
      </dgm:t>
    </dgm:pt>
    <dgm:pt modelId="{E229F5FB-7F9C-6F4F-BAE1-1C010EF6A778}">
      <dgm:prSet/>
      <dgm:spPr/>
      <dgm:t>
        <a:bodyPr/>
        <a:lstStyle/>
        <a:p>
          <a:pPr rtl="0"/>
          <a:r>
            <a:rPr lang="en-US" baseline="0" smtClean="0"/>
            <a:t>Visual Studio Code</a:t>
          </a:r>
          <a:endParaRPr lang="en-US"/>
        </a:p>
      </dgm:t>
    </dgm:pt>
    <dgm:pt modelId="{36E8C606-0B22-014C-BC0F-1824F751AA6D}" type="parTrans" cxnId="{20468C7D-4AFB-C440-B58D-99EB429E15EC}">
      <dgm:prSet/>
      <dgm:spPr/>
      <dgm:t>
        <a:bodyPr/>
        <a:lstStyle/>
        <a:p>
          <a:endParaRPr lang="en-US"/>
        </a:p>
      </dgm:t>
    </dgm:pt>
    <dgm:pt modelId="{57B60694-6923-B842-8FA3-E9E240525C80}" type="sibTrans" cxnId="{20468C7D-4AFB-C440-B58D-99EB429E15EC}">
      <dgm:prSet/>
      <dgm:spPr/>
      <dgm:t>
        <a:bodyPr/>
        <a:lstStyle/>
        <a:p>
          <a:endParaRPr lang="en-US"/>
        </a:p>
      </dgm:t>
    </dgm:pt>
    <dgm:pt modelId="{9CD5B8EB-31D6-C149-9DC9-B34EEB5332C9}">
      <dgm:prSet/>
      <dgm:spPr/>
      <dgm:t>
        <a:bodyPr/>
        <a:lstStyle/>
        <a:p>
          <a:pPr rtl="0"/>
          <a:r>
            <a:rPr lang="en-US" baseline="0" smtClean="0"/>
            <a:t>Napa</a:t>
          </a:r>
          <a:endParaRPr lang="en-US"/>
        </a:p>
      </dgm:t>
    </dgm:pt>
    <dgm:pt modelId="{AA0CD28C-C8A3-8D40-B631-085283A453AD}" type="parTrans" cxnId="{500296D5-B26F-7B46-A672-4759082C254F}">
      <dgm:prSet/>
      <dgm:spPr/>
      <dgm:t>
        <a:bodyPr/>
        <a:lstStyle/>
        <a:p>
          <a:endParaRPr lang="en-US"/>
        </a:p>
      </dgm:t>
    </dgm:pt>
    <dgm:pt modelId="{061013F4-FA38-C942-A6E7-E5BF83C0C6E9}" type="sibTrans" cxnId="{500296D5-B26F-7B46-A672-4759082C254F}">
      <dgm:prSet/>
      <dgm:spPr/>
      <dgm:t>
        <a:bodyPr/>
        <a:lstStyle/>
        <a:p>
          <a:endParaRPr lang="en-US"/>
        </a:p>
      </dgm:t>
    </dgm:pt>
    <dgm:pt modelId="{398CDB9B-0D8F-AD46-8D5B-368D7085AF50}" type="pres">
      <dgm:prSet presAssocID="{170DDC8F-12BC-D449-A84B-275631F01024}" presName="diagram" presStyleCnt="0">
        <dgm:presLayoutVars>
          <dgm:dir/>
          <dgm:resizeHandles val="exact"/>
        </dgm:presLayoutVars>
      </dgm:prSet>
      <dgm:spPr/>
      <dgm:t>
        <a:bodyPr/>
        <a:lstStyle/>
        <a:p>
          <a:endParaRPr lang="en-US"/>
        </a:p>
      </dgm:t>
    </dgm:pt>
    <dgm:pt modelId="{DDA26745-A944-924A-9896-DF33D72B2104}" type="pres">
      <dgm:prSet presAssocID="{881492FF-12B4-7445-B53D-B70ED6317157}" presName="node" presStyleLbl="node1" presStyleIdx="0" presStyleCnt="3">
        <dgm:presLayoutVars>
          <dgm:bulletEnabled val="1"/>
        </dgm:presLayoutVars>
      </dgm:prSet>
      <dgm:spPr/>
      <dgm:t>
        <a:bodyPr/>
        <a:lstStyle/>
        <a:p>
          <a:endParaRPr lang="en-US"/>
        </a:p>
      </dgm:t>
    </dgm:pt>
    <dgm:pt modelId="{5F2990F7-D3C2-A347-AB87-02C9D7D27DFC}" type="pres">
      <dgm:prSet presAssocID="{F8728A3A-FD09-314D-9804-02E09C28C218}" presName="sibTrans" presStyleCnt="0"/>
      <dgm:spPr/>
    </dgm:pt>
    <dgm:pt modelId="{EE206EB8-7288-1944-950F-A4917303D200}" type="pres">
      <dgm:prSet presAssocID="{E229F5FB-7F9C-6F4F-BAE1-1C010EF6A778}" presName="node" presStyleLbl="node1" presStyleIdx="1" presStyleCnt="3">
        <dgm:presLayoutVars>
          <dgm:bulletEnabled val="1"/>
        </dgm:presLayoutVars>
      </dgm:prSet>
      <dgm:spPr/>
      <dgm:t>
        <a:bodyPr/>
        <a:lstStyle/>
        <a:p>
          <a:endParaRPr lang="en-US"/>
        </a:p>
      </dgm:t>
    </dgm:pt>
    <dgm:pt modelId="{EBBB2054-282C-FB48-9C07-F6FA469E9493}" type="pres">
      <dgm:prSet presAssocID="{57B60694-6923-B842-8FA3-E9E240525C80}" presName="sibTrans" presStyleCnt="0"/>
      <dgm:spPr/>
    </dgm:pt>
    <dgm:pt modelId="{2070441B-74AC-2444-9021-BCEFC72336E7}" type="pres">
      <dgm:prSet presAssocID="{9CD5B8EB-31D6-C149-9DC9-B34EEB5332C9}" presName="node" presStyleLbl="node1" presStyleIdx="2" presStyleCnt="3">
        <dgm:presLayoutVars>
          <dgm:bulletEnabled val="1"/>
        </dgm:presLayoutVars>
      </dgm:prSet>
      <dgm:spPr/>
      <dgm:t>
        <a:bodyPr/>
        <a:lstStyle/>
        <a:p>
          <a:endParaRPr lang="en-US"/>
        </a:p>
      </dgm:t>
    </dgm:pt>
  </dgm:ptLst>
  <dgm:cxnLst>
    <dgm:cxn modelId="{500296D5-B26F-7B46-A672-4759082C254F}" srcId="{170DDC8F-12BC-D449-A84B-275631F01024}" destId="{9CD5B8EB-31D6-C149-9DC9-B34EEB5332C9}" srcOrd="2" destOrd="0" parTransId="{AA0CD28C-C8A3-8D40-B631-085283A453AD}" sibTransId="{061013F4-FA38-C942-A6E7-E5BF83C0C6E9}"/>
    <dgm:cxn modelId="{9E02B6FD-C13C-8940-ABC1-8C82B04F53E4}" type="presOf" srcId="{9CD5B8EB-31D6-C149-9DC9-B34EEB5332C9}" destId="{2070441B-74AC-2444-9021-BCEFC72336E7}" srcOrd="0" destOrd="0" presId="urn:microsoft.com/office/officeart/2005/8/layout/default"/>
    <dgm:cxn modelId="{20468C7D-4AFB-C440-B58D-99EB429E15EC}" srcId="{170DDC8F-12BC-D449-A84B-275631F01024}" destId="{E229F5FB-7F9C-6F4F-BAE1-1C010EF6A778}" srcOrd="1" destOrd="0" parTransId="{36E8C606-0B22-014C-BC0F-1824F751AA6D}" sibTransId="{57B60694-6923-B842-8FA3-E9E240525C80}"/>
    <dgm:cxn modelId="{0C4C9F32-F5E0-C54A-9AC2-140618A223FE}" srcId="{170DDC8F-12BC-D449-A84B-275631F01024}" destId="{881492FF-12B4-7445-B53D-B70ED6317157}" srcOrd="0" destOrd="0" parTransId="{43419374-088A-7A43-AA7E-89CD9053C5E4}" sibTransId="{F8728A3A-FD09-314D-9804-02E09C28C218}"/>
    <dgm:cxn modelId="{A3105539-A9BF-4547-9F88-5FB9D6EDF0E5}" type="presOf" srcId="{170DDC8F-12BC-D449-A84B-275631F01024}" destId="{398CDB9B-0D8F-AD46-8D5B-368D7085AF50}" srcOrd="0" destOrd="0" presId="urn:microsoft.com/office/officeart/2005/8/layout/default"/>
    <dgm:cxn modelId="{55C61D65-F654-DC43-8EDE-C73E059EEDBB}" type="presOf" srcId="{881492FF-12B4-7445-B53D-B70ED6317157}" destId="{DDA26745-A944-924A-9896-DF33D72B2104}" srcOrd="0" destOrd="0" presId="urn:microsoft.com/office/officeart/2005/8/layout/default"/>
    <dgm:cxn modelId="{E6AC8801-DC9B-7F46-82BD-D03773594DD2}" type="presOf" srcId="{E229F5FB-7F9C-6F4F-BAE1-1C010EF6A778}" destId="{EE206EB8-7288-1944-950F-A4917303D200}" srcOrd="0" destOrd="0" presId="urn:microsoft.com/office/officeart/2005/8/layout/default"/>
    <dgm:cxn modelId="{FC186E38-7562-3C46-8A55-C438CC390508}" type="presParOf" srcId="{398CDB9B-0D8F-AD46-8D5B-368D7085AF50}" destId="{DDA26745-A944-924A-9896-DF33D72B2104}" srcOrd="0" destOrd="0" presId="urn:microsoft.com/office/officeart/2005/8/layout/default"/>
    <dgm:cxn modelId="{6E3B037A-A893-AA4C-A29B-673FB7D0306D}" type="presParOf" srcId="{398CDB9B-0D8F-AD46-8D5B-368D7085AF50}" destId="{5F2990F7-D3C2-A347-AB87-02C9D7D27DFC}" srcOrd="1" destOrd="0" presId="urn:microsoft.com/office/officeart/2005/8/layout/default"/>
    <dgm:cxn modelId="{F1FFBB0D-D6C1-B04F-998A-FA6FC27E35FD}" type="presParOf" srcId="{398CDB9B-0D8F-AD46-8D5B-368D7085AF50}" destId="{EE206EB8-7288-1944-950F-A4917303D200}" srcOrd="2" destOrd="0" presId="urn:microsoft.com/office/officeart/2005/8/layout/default"/>
    <dgm:cxn modelId="{A057BC58-484E-AB46-8E18-55BAB4280174}" type="presParOf" srcId="{398CDB9B-0D8F-AD46-8D5B-368D7085AF50}" destId="{EBBB2054-282C-FB48-9C07-F6FA469E9493}" srcOrd="3" destOrd="0" presId="urn:microsoft.com/office/officeart/2005/8/layout/default"/>
    <dgm:cxn modelId="{19883CA4-09DD-6D4A-8FCA-519A3D49572C}" type="presParOf" srcId="{398CDB9B-0D8F-AD46-8D5B-368D7085AF50}" destId="{2070441B-74AC-2444-9021-BCEFC72336E7}"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A26745-A944-924A-9896-DF33D72B2104}">
      <dsp:nvSpPr>
        <dsp:cNvPr id="0" name=""/>
        <dsp:cNvSpPr/>
      </dsp:nvSpPr>
      <dsp:spPr>
        <a:xfrm>
          <a:off x="0"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Visual Studio</a:t>
          </a:r>
          <a:endParaRPr lang="en-US" sz="4900" kern="1200"/>
        </a:p>
      </dsp:txBody>
      <dsp:txXfrm>
        <a:off x="0" y="1180378"/>
        <a:ext cx="3484066" cy="2090439"/>
      </dsp:txXfrm>
    </dsp:sp>
    <dsp:sp modelId="{EE206EB8-7288-1944-950F-A4917303D200}">
      <dsp:nvSpPr>
        <dsp:cNvPr id="0" name=""/>
        <dsp:cNvSpPr/>
      </dsp:nvSpPr>
      <dsp:spPr>
        <a:xfrm>
          <a:off x="3832473"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Visual Studio Code</a:t>
          </a:r>
          <a:endParaRPr lang="en-US" sz="4900" kern="1200"/>
        </a:p>
      </dsp:txBody>
      <dsp:txXfrm>
        <a:off x="3832473" y="1180378"/>
        <a:ext cx="3484066" cy="2090439"/>
      </dsp:txXfrm>
    </dsp:sp>
    <dsp:sp modelId="{2070441B-74AC-2444-9021-BCEFC72336E7}">
      <dsp:nvSpPr>
        <dsp:cNvPr id="0" name=""/>
        <dsp:cNvSpPr/>
      </dsp:nvSpPr>
      <dsp:spPr>
        <a:xfrm>
          <a:off x="7664946"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Napa</a:t>
          </a:r>
          <a:endParaRPr lang="en-US" sz="4900" kern="1200"/>
        </a:p>
      </dsp:txBody>
      <dsp:txXfrm>
        <a:off x="7664946" y="1180378"/>
        <a:ext cx="3484066" cy="209043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30.png>
</file>

<file path=ppt/media/image31.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first start with</a:t>
            </a:r>
            <a:r>
              <a:rPr lang="en-US" baseline="0" dirty="0" smtClean="0"/>
              <a:t> the one that most people are familiar with Visual Studio because for so many years that’s been Microsoft’s only developer environment for professional developers. Visual Studio is a full integrated development environment (IDE) filled with designers, wizards &amp; dialogs to help professional developers be more productive. It includes the richest development tools that Microsoft has to offer.</a:t>
            </a:r>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50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April 2015 Microsoft released</a:t>
            </a:r>
            <a:r>
              <a:rPr lang="en-US" baseline="0" dirty="0" smtClean="0"/>
              <a:t> a new code editor called Visual Studio Code. This includes the web-based Visual Studio editor that you find in Visual Studio Online, also called Monaco. The target audience is web developers… it’s a code only view… you won’t find any designers, dialogs or wizards. It does require a local install but it’s cross-platform in that you can install it on Windows, OSX or Linux.</a:t>
            </a:r>
          </a:p>
          <a:p>
            <a:endParaRPr lang="en-US" baseline="0" dirty="0" smtClean="0"/>
          </a:p>
          <a:p>
            <a:r>
              <a:rPr lang="en-US" baseline="0" dirty="0" smtClean="0"/>
              <a:t>Like Visual Studio it supports client-side &amp; server-side development… for instance you can do </a:t>
            </a:r>
            <a:r>
              <a:rPr lang="en-US" baseline="0" dirty="0" err="1" smtClean="0"/>
              <a:t>Node.js</a:t>
            </a:r>
            <a:r>
              <a:rPr lang="en-US" baseline="0" dirty="0" smtClean="0"/>
              <a:t> development or ASP.NET v5 development with Visual Studio Code.</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21709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does Napa fit into this</a:t>
            </a:r>
            <a:r>
              <a:rPr lang="en-US" baseline="0" dirty="0" smtClean="0"/>
              <a:t> developer tooling story?</a:t>
            </a:r>
          </a:p>
          <a:p>
            <a:endParaRPr lang="en-US" baseline="0" dirty="0" smtClean="0"/>
          </a:p>
          <a:p>
            <a:r>
              <a:rPr lang="en-US" baseline="0" dirty="0" smtClean="0"/>
              <a:t>Similar to Visual Studio Code, it hosts the Monaco web-based / hosted code editor and intended primarily for web projects. It does support doing client-side development but unlike the other tools, you cannot do server-side development.</a:t>
            </a:r>
          </a:p>
          <a:p>
            <a:endParaRPr lang="en-US" baseline="0" dirty="0" smtClean="0"/>
          </a:p>
          <a:p>
            <a:r>
              <a:rPr lang="en-US" baseline="0" dirty="0" smtClean="0"/>
              <a:t>Who is this targeted for? It’s really a long list… professional developers can use it to create Add-ins for SharePoint or Office clients as it really simplifies a lot of the steps required to creating, deploying and debugging a project. However it’s also a great tool for power users who are savvy with HTML, CSS &amp; JavaScript.</a:t>
            </a:r>
          </a:p>
          <a:p>
            <a:endParaRPr lang="en-US" baseline="0" dirty="0" smtClean="0"/>
          </a:p>
          <a:p>
            <a:r>
              <a:rPr lang="en-US" baseline="0" dirty="0" smtClean="0"/>
              <a:t>Plus, the only thing you need to use Napa is a internet connection, a supported browser and either a MSA or Office 365 account. You can even build add-ins using a tablet that isn’t running Windows!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573575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login to</a:t>
            </a:r>
            <a:r>
              <a:rPr lang="en-US" baseline="0" dirty="0" smtClean="0"/>
              <a:t> the Napa app using your MSA, you can only create Office Add-ins; you cannot create SharePoint Add-ins.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574767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However When you login to</a:t>
            </a:r>
            <a:r>
              <a:rPr lang="en-US" baseline="0" dirty="0" smtClean="0"/>
              <a:t> the Napa app using Office 365, you can create Office Add-ins and SharePoint Add-ins.</a:t>
            </a:r>
            <a:endParaRPr lang="en-US" dirty="0" smtClean="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96575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Napa it’s just for updating the code… you can also modify the SharePoint</a:t>
            </a:r>
            <a:r>
              <a:rPr lang="en-US" baseline="0" dirty="0" smtClean="0"/>
              <a:t> Add-in manifest to define things like permissions &amp; metadata about the application.</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93724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Napa can also modify the Office </a:t>
            </a:r>
            <a:r>
              <a:rPr lang="en-US" baseline="0" dirty="0" smtClean="0"/>
              <a:t>Add-in manifest to define things like permissions &amp; metadata about the Add-in. In the screenshot here, you are looking at a Mai Add-in for Outlook. If you are working on a task pane or content add-in, you won’t have options for a Read Form or Compose Form.</a:t>
            </a:r>
            <a:endParaRPr lang="en-US" dirty="0" smtClean="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0878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554561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3915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934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2507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Napa is a</a:t>
            </a:r>
            <a:r>
              <a:rPr lang="en-US" baseline="0" dirty="0" smtClean="0"/>
              <a:t> web-based code editing tool for development of client-side add-ins developed for Office clients or SharePoint. The code editor is the same editor used by Visual Studio Online (aka: Monaco). It facilitates a similar coding experience to Visual Studio in the sense of color syntax highlighting &amp; IntelliSense.</a:t>
            </a:r>
          </a:p>
          <a:p>
            <a:endParaRPr lang="en-US" baseline="0" dirty="0" smtClean="0"/>
          </a:p>
          <a:p>
            <a:r>
              <a:rPr lang="en-US" baseline="0" dirty="0" smtClean="0"/>
              <a:t>However it is limited to client-side development; this means you are limited to working with sites based on HTML, CSS &amp; JavaScript, but that’s includes a ton of solutions. If you need to add server-side code to your project, you can always open the Add-in project in a locally installed Visual Studio instance straight from Napa!</a:t>
            </a:r>
          </a:p>
          <a:p>
            <a:endParaRPr lang="en-US" baseline="0" dirty="0" smtClean="0"/>
          </a:p>
          <a:p>
            <a:r>
              <a:rPr lang="en-US" baseline="0" dirty="0" smtClean="0"/>
              <a:t>But Napa requires no local install. You can create Add-ins with only an </a:t>
            </a:r>
            <a:r>
              <a:rPr lang="en-US" baseline="0" dirty="0" err="1" smtClean="0"/>
              <a:t>interet</a:t>
            </a:r>
            <a:r>
              <a:rPr lang="en-US" baseline="0" dirty="0" smtClean="0"/>
              <a:t> connection, supported browser &amp; a login… either a Microsoft Account or Office 365 login.</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1066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 you do with Napa?</a:t>
            </a:r>
          </a:p>
          <a:p>
            <a:endParaRPr lang="en-US" dirty="0" smtClean="0"/>
          </a:p>
          <a:p>
            <a:r>
              <a:rPr lang="en-US" dirty="0" smtClean="0"/>
              <a:t>(1) Create client-side web applications for Add-ins for both Office clients &amp; SharePoint.</a:t>
            </a:r>
          </a:p>
          <a:p>
            <a:r>
              <a:rPr lang="en-US" dirty="0" smtClean="0"/>
              <a:t>(2) Deploy &amp; test an Add-in straight from Napa</a:t>
            </a:r>
          </a:p>
          <a:p>
            <a:r>
              <a:rPr lang="en-US" dirty="0" smtClean="0"/>
              <a:t>(3) Publish Add-ins to App Catalogs or Office Store</a:t>
            </a:r>
          </a:p>
          <a:p>
            <a:r>
              <a:rPr lang="en-US" dirty="0" smtClean="0"/>
              <a:t>(4) Share Add-ins with peers for collaborative development</a:t>
            </a:r>
          </a:p>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60605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a:t>
            </a:r>
            <a:r>
              <a:rPr lang="en-US" baseline="0" dirty="0" smtClean="0"/>
              <a:t> you build with Napa? It boils down to two types of things: Office Add-ins &amp; SharePoint Add-ins. Later in the slides we will cover the different flows you can leverage to deploy Add-ins.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28326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two ways two</a:t>
            </a:r>
            <a:r>
              <a:rPr lang="en-US" baseline="0" dirty="0" smtClean="0"/>
              <a:t> access and use Napa. The first way is with your Microsoft Account, also known as MSA and formerly known as your Live ID. This option allows you to create Office Add-ins that you can test using the Office Web Clients from your OneDrive Consumer accounts.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4195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other way of using Napa is to install the Napa App as an Add-in from the SharePoint Store</a:t>
            </a:r>
            <a:r>
              <a:rPr lang="en-US" baseline="0" dirty="0" smtClean="0"/>
              <a:t> in your Office 365 / SharePoint Online site. When you do this, you can use Napa to create both SharePoint Add-ins and Office Add-ins. The SharePoint Add-ins are SharePoint Hosted Add-ins, not Cloud Hosted, due to the fact you can’t author server-side code in Napa</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6309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might be asking “wait, now there are three tool offerings from Microsoft… Visual Studio, Visual Studio Code and now Napa… what should I use?” </a:t>
            </a:r>
          </a:p>
          <a:p>
            <a:endParaRPr lang="en-US" dirty="0" smtClean="0"/>
          </a:p>
          <a:p>
            <a:r>
              <a:rPr lang="en-US" dirty="0" smtClean="0"/>
              <a:t>Let’s look at each of these …</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84561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7460755"/>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29929462"/>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50992423"/>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04485225"/>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582965408"/>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23187422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85891915"/>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526616"/>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4360941"/>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472755370"/>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81751433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038775966"/>
      </p:ext>
    </p:extLst>
  </p:cSld>
  <p:clrMapOvr>
    <a:masterClrMapping/>
  </p:clrMapOvr>
  <p:transition>
    <p:fade/>
  </p:transition>
  <p:timing>
    <p:tnLst>
      <p:par>
        <p:cTn id="1" dur="indefinite" restart="never" nodeType="tmRoot"/>
      </p:par>
    </p:tnLst>
  </p:timing>
  <p:hf hdr="0"/>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8785409"/>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730432610"/>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87666443"/>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2881080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8768912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42561176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317699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3240053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73065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0805020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95005512"/>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346648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3746921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523780"/>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214332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19389623"/>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802912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32244931"/>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760744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2122200"/>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976490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838998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2807127"/>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966528120"/>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628375104"/>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82732835"/>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271656949"/>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12960090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00220535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669634368"/>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6133082"/>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6782264"/>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219811"/>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007514"/>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421674"/>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881409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131275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450388018"/>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6429019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70858116"/>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98484239"/>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38127897"/>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29470227"/>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55853767"/>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62127774"/>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2865860088"/>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3062508"/>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1706010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738286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44408335"/>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631185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99291660"/>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08104456"/>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96033691"/>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18934698"/>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281885909"/>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878263636"/>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84857273"/>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036683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32621078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88450461"/>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34824755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4264665558"/>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4736101"/>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70336926"/>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6358659"/>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9848110"/>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192292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7612998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image" Target="../media/image12.png"/><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theme" Target="../theme/theme4.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image" Target="../media/image12.png"/><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theme" Target="../theme/theme5.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86"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270557050"/>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017922107"/>
      </p:ext>
    </p:extLst>
  </p:cSld>
  <p:clrMap bg1="lt1" tx1="dk1" bg2="lt2" tx2="dk2" accent1="accent1" accent2="accent2" accent3="accent3" accent4="accent4" accent5="accent5" accent6="accent6" hlink="hlink" folHlink="folHlink"/>
  <p:sldLayoutIdLst>
    <p:sldLayoutId id="2147484188" r:id="rId1"/>
    <p:sldLayoutId id="2147484189" r:id="rId2"/>
    <p:sldLayoutId id="2147484190" r:id="rId3"/>
    <p:sldLayoutId id="2147484191" r:id="rId4"/>
    <p:sldLayoutId id="2147484192" r:id="rId5"/>
    <p:sldLayoutId id="2147484193" r:id="rId6"/>
    <p:sldLayoutId id="2147484194" r:id="rId7"/>
    <p:sldLayoutId id="2147484195" r:id="rId8"/>
    <p:sldLayoutId id="2147484196" r:id="rId9"/>
    <p:sldLayoutId id="2147484197"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709235824"/>
      </p:ext>
    </p:extLst>
  </p:cSld>
  <p:clrMap bg1="lt1" tx1="dk1" bg2="lt2" tx2="dk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2212094"/>
      </p:ext>
    </p:extLst>
  </p:cSld>
  <p:clrMap bg1="lt1" tx1="dk1" bg2="lt2" tx2="dk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18" r:id="rId9"/>
    <p:sldLayoutId id="2147484219" r:id="rId10"/>
    <p:sldLayoutId id="2147484220" r:id="rId11"/>
    <p:sldLayoutId id="2147484221" r:id="rId12"/>
    <p:sldLayoutId id="2147484222" r:id="rId13"/>
    <p:sldLayoutId id="2147484223" r:id="rId14"/>
    <p:sldLayoutId id="2147484224" r:id="rId15"/>
    <p:sldLayoutId id="2147484225" r:id="rId16"/>
    <p:sldLayoutId id="2147484226" r:id="rId17"/>
    <p:sldLayoutId id="2147484227" r:id="rId18"/>
    <p:sldLayoutId id="2147484228" r:id="rId19"/>
    <p:sldLayoutId id="2147484229" r:id="rId20"/>
    <p:sldLayoutId id="2147484230" r:id="rId21"/>
    <p:sldLayoutId id="2147484231" r:id="rId22"/>
    <p:sldLayoutId id="2147484232" r:id="rId23"/>
    <p:sldLayoutId id="2147484233" r:id="rId24"/>
    <p:sldLayoutId id="2147484234" r:id="rId25"/>
    <p:sldLayoutId id="2147484235"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apacloudapp.com/"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napacloudapp.com/"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8.xml"/><Relationship Id="rId1" Type="http://schemas.openxmlformats.org/officeDocument/2006/relationships/slideLayout" Target="../slideLayouts/slideLayout84.xml"/><Relationship Id="rId5" Type="http://schemas.openxmlformats.org/officeDocument/2006/relationships/image" Target="../media/image27.emf"/><Relationship Id="rId4" Type="http://schemas.openxmlformats.org/officeDocument/2006/relationships/image" Target="../media/image26.emf"/></Relationships>
</file>

<file path=ppt/slides/_rels/slide26.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9.xml"/><Relationship Id="rId1" Type="http://schemas.openxmlformats.org/officeDocument/2006/relationships/slideLayout" Target="../slideLayouts/slideLayout84.xml"/><Relationship Id="rId6" Type="http://schemas.openxmlformats.org/officeDocument/2006/relationships/image" Target="../media/image29.emf"/><Relationship Id="rId11" Type="http://schemas.openxmlformats.org/officeDocument/2006/relationships/image" Target="../media/image31.png"/><Relationship Id="rId5" Type="http://schemas.openxmlformats.org/officeDocument/2006/relationships/image" Target="../media/image28.emf"/><Relationship Id="rId10" Type="http://schemas.openxmlformats.org/officeDocument/2006/relationships/image" Target="../media/image30.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xml"/><Relationship Id="rId1" Type="http://schemas.openxmlformats.org/officeDocument/2006/relationships/slideLayout" Target="../slideLayouts/slideLayout74.xml"/><Relationship Id="rId4" Type="http://schemas.openxmlformats.org/officeDocument/2006/relationships/image" Target="../media/image19.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Napa</a:t>
            </a:r>
            <a:endParaRPr lang="en-US" dirty="0"/>
          </a:p>
        </p:txBody>
      </p:sp>
      <p:sp>
        <p:nvSpPr>
          <p:cNvPr id="3" name="Text Placeholder 2"/>
          <p:cNvSpPr>
            <a:spLocks noGrp="1"/>
          </p:cNvSpPr>
          <p:nvPr>
            <p:ph type="body" sz="quarter" idx="10"/>
          </p:nvPr>
        </p:nvSpPr>
        <p:spPr/>
        <p:txBody>
          <a:bodyPr/>
          <a:lstStyle/>
          <a:p>
            <a:r>
              <a:rPr lang="en-US" dirty="0" smtClean="0">
                <a:hlinkClick r:id="rId3"/>
              </a:rPr>
              <a:t>https://www.NapaCloudApp.com</a:t>
            </a:r>
            <a:endParaRPr lang="en-US" dirty="0" smtClean="0"/>
          </a:p>
          <a:p>
            <a:endParaRPr lang="en-US" dirty="0" smtClean="0"/>
          </a:p>
          <a:p>
            <a:r>
              <a:rPr lang="en-US" dirty="0" smtClean="0"/>
              <a:t>Login using your Microsoft Account</a:t>
            </a:r>
          </a:p>
          <a:p>
            <a:endParaRPr lang="en-US" dirty="0" smtClean="0"/>
          </a:p>
          <a:p>
            <a:r>
              <a:rPr lang="en-US" dirty="0" smtClean="0"/>
              <a:t>Enables creating Office Add-ins</a:t>
            </a:r>
          </a:p>
          <a:p>
            <a:endParaRPr lang="en-US" dirty="0"/>
          </a:p>
          <a:p>
            <a:r>
              <a:rPr lang="en-US" dirty="0" smtClean="0"/>
              <a:t>Deploy &amp; debug against Office Web Clients in OneDrive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51357893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Napa – Office 365</a:t>
            </a:r>
            <a:endParaRPr lang="en-US" dirty="0"/>
          </a:p>
        </p:txBody>
      </p:sp>
      <p:sp>
        <p:nvSpPr>
          <p:cNvPr id="3" name="Text Placeholder 2"/>
          <p:cNvSpPr>
            <a:spLocks noGrp="1"/>
          </p:cNvSpPr>
          <p:nvPr>
            <p:ph type="body" sz="quarter" idx="10"/>
          </p:nvPr>
        </p:nvSpPr>
        <p:spPr/>
        <p:txBody>
          <a:bodyPr/>
          <a:lstStyle/>
          <a:p>
            <a:r>
              <a:rPr lang="en-US" dirty="0" smtClean="0"/>
              <a:t>Add the Napa app to your SharePoint site</a:t>
            </a:r>
          </a:p>
          <a:p>
            <a:pPr lvl="1"/>
            <a:r>
              <a:rPr lang="en-US" dirty="0" smtClean="0"/>
              <a:t>Available in the SharePoint Store</a:t>
            </a:r>
          </a:p>
          <a:p>
            <a:endParaRPr lang="en-US" dirty="0" smtClean="0"/>
          </a:p>
          <a:p>
            <a:r>
              <a:rPr lang="en-US" dirty="0" smtClean="0"/>
              <a:t>Launch Napa to </a:t>
            </a:r>
            <a:br>
              <a:rPr lang="en-US" dirty="0" smtClean="0"/>
            </a:br>
            <a:r>
              <a:rPr lang="en-US" dirty="0" smtClean="0"/>
              <a:t>author add-ins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5904" y="2016056"/>
            <a:ext cx="4257886" cy="43500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1275167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demo</a:t>
            </a:r>
            <a:endParaRPr lang="en-US" dirty="0"/>
          </a:p>
        </p:txBody>
      </p:sp>
      <p:sp>
        <p:nvSpPr>
          <p:cNvPr id="8" name="Text Placeholder 7"/>
          <p:cNvSpPr>
            <a:spLocks noGrp="1"/>
          </p:cNvSpPr>
          <p:nvPr>
            <p:ph type="body" sz="quarter" idx="12"/>
          </p:nvPr>
        </p:nvSpPr>
        <p:spPr/>
        <p:txBody>
          <a:bodyPr/>
          <a:lstStyle/>
          <a:p>
            <a:r>
              <a:rPr lang="en-US" dirty="0" smtClean="0"/>
              <a:t>Create Office and SharePoint Add-ins with Napa</a:t>
            </a:r>
            <a:endParaRPr lang="en-US" dirty="0"/>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17193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Napa Compared to </a:t>
            </a:r>
            <a:r>
              <a:rPr lang="en-US" dirty="0" smtClean="0"/>
              <a:t/>
            </a:r>
            <a:br>
              <a:rPr lang="en-US" dirty="0" smtClean="0"/>
            </a:br>
            <a:r>
              <a:rPr lang="en-US" dirty="0" smtClean="0"/>
              <a:t>Visual Studio</a:t>
            </a:r>
            <a:endParaRPr lang="en-US" dirty="0"/>
          </a:p>
        </p:txBody>
      </p:sp>
    </p:spTree>
    <p:extLst>
      <p:ext uri="{BB962C8B-B14F-4D97-AF65-F5344CB8AC3E}">
        <p14:creationId xmlns:p14="http://schemas.microsoft.com/office/powerpoint/2010/main" val="2944959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Does Napa Compare to Other Tools?</a:t>
            </a:r>
            <a:endParaRPr lang="en-US" dirty="0"/>
          </a:p>
        </p:txBody>
      </p:sp>
      <p:graphicFrame>
        <p:nvGraphicFramePr>
          <p:cNvPr id="5" name="Diagram 4"/>
          <p:cNvGraphicFramePr/>
          <p:nvPr>
            <p:extLst>
              <p:ext uri="{D42A27DB-BD31-4B8C-83A1-F6EECF244321}">
                <p14:modId xmlns:p14="http://schemas.microsoft.com/office/powerpoint/2010/main" val="1876234757"/>
              </p:ext>
            </p:extLst>
          </p:nvPr>
        </p:nvGraphicFramePr>
        <p:xfrm>
          <a:off x="519112" y="1447799"/>
          <a:ext cx="11149013" cy="44511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177790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a:t>
            </a:r>
            <a:endParaRPr lang="en-US" dirty="0"/>
          </a:p>
        </p:txBody>
      </p:sp>
      <p:sp>
        <p:nvSpPr>
          <p:cNvPr id="3" name="Text Placeholder 2"/>
          <p:cNvSpPr>
            <a:spLocks noGrp="1"/>
          </p:cNvSpPr>
          <p:nvPr>
            <p:ph type="body" sz="quarter" idx="10"/>
          </p:nvPr>
        </p:nvSpPr>
        <p:spPr/>
        <p:txBody>
          <a:bodyPr/>
          <a:lstStyle/>
          <a:p>
            <a:r>
              <a:rPr lang="en-US" dirty="0"/>
              <a:t>Microsoft’s primary IDE for </a:t>
            </a:r>
            <a:r>
              <a:rPr lang="en-US" dirty="0" smtClean="0"/>
              <a:t>professional developers</a:t>
            </a:r>
            <a:endParaRPr lang="en-US" dirty="0"/>
          </a:p>
          <a:p>
            <a:r>
              <a:rPr lang="en-US" dirty="0" smtClean="0"/>
              <a:t>Provides the richest &amp; most comprehensive developer experience for SharePoint &amp; Office Add-in development</a:t>
            </a:r>
          </a:p>
          <a:p>
            <a:r>
              <a:rPr lang="en-US" dirty="0" smtClean="0"/>
              <a:t>Create client-side &amp; server-size web projects</a:t>
            </a:r>
          </a:p>
          <a:p>
            <a:r>
              <a:rPr lang="en-US" dirty="0" smtClean="0"/>
              <a:t>Includes productivity boosting wizards &amp; designers</a:t>
            </a:r>
          </a:p>
          <a:p>
            <a:r>
              <a:rPr lang="en-US" dirty="0" smtClean="0"/>
              <a:t>Rich debugging</a:t>
            </a:r>
          </a:p>
          <a:p>
            <a:r>
              <a:rPr lang="en-US" dirty="0" smtClean="0"/>
              <a:t>Must be installed on Windows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6429296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 Code</a:t>
            </a:r>
            <a:endParaRPr lang="en-US" dirty="0"/>
          </a:p>
        </p:txBody>
      </p:sp>
      <p:sp>
        <p:nvSpPr>
          <p:cNvPr id="3" name="Text Placeholder 2"/>
          <p:cNvSpPr>
            <a:spLocks noGrp="1"/>
          </p:cNvSpPr>
          <p:nvPr>
            <p:ph type="body" sz="quarter" idx="10"/>
          </p:nvPr>
        </p:nvSpPr>
        <p:spPr/>
        <p:txBody>
          <a:bodyPr/>
          <a:lstStyle/>
          <a:p>
            <a:r>
              <a:rPr lang="en-US" dirty="0" smtClean="0"/>
              <a:t>Microsoft’s code editor for web developers</a:t>
            </a:r>
          </a:p>
          <a:p>
            <a:r>
              <a:rPr lang="en-US" dirty="0" smtClean="0"/>
              <a:t>Includes rich IntelliSense</a:t>
            </a:r>
          </a:p>
          <a:p>
            <a:r>
              <a:rPr lang="en-US" dirty="0" smtClean="0"/>
              <a:t>Facilitates cross platform debugging </a:t>
            </a:r>
          </a:p>
          <a:p>
            <a:r>
              <a:rPr lang="en-US" dirty="0" smtClean="0"/>
              <a:t>Code editor – no designers or wizards</a:t>
            </a:r>
          </a:p>
          <a:p>
            <a:r>
              <a:rPr lang="en-US" dirty="0" smtClean="0"/>
              <a:t>Must be installed</a:t>
            </a:r>
          </a:p>
          <a:p>
            <a:r>
              <a:rPr lang="en-US" dirty="0" smtClean="0"/>
              <a:t>Available on Windows, OSX &amp; Linux</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16</a:t>
            </a:fld>
            <a:endParaRPr lang="en-US" dirty="0"/>
          </a:p>
        </p:txBody>
      </p:sp>
    </p:spTree>
    <p:extLst>
      <p:ext uri="{BB962C8B-B14F-4D97-AF65-F5344CB8AC3E}">
        <p14:creationId xmlns:p14="http://schemas.microsoft.com/office/powerpoint/2010/main" val="83044453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Napa</a:t>
            </a:r>
            <a:endParaRPr lang="en-US" dirty="0"/>
          </a:p>
        </p:txBody>
      </p:sp>
      <p:sp>
        <p:nvSpPr>
          <p:cNvPr id="3" name="Text Placeholder 2"/>
          <p:cNvSpPr>
            <a:spLocks noGrp="1"/>
          </p:cNvSpPr>
          <p:nvPr>
            <p:ph type="body" sz="quarter" idx="10"/>
          </p:nvPr>
        </p:nvSpPr>
        <p:spPr/>
        <p:txBody>
          <a:bodyPr/>
          <a:lstStyle/>
          <a:p>
            <a:r>
              <a:rPr lang="en-US" dirty="0" smtClean="0"/>
              <a:t>Web-based code editor for web projects</a:t>
            </a:r>
          </a:p>
          <a:p>
            <a:r>
              <a:rPr lang="en-US" dirty="0" smtClean="0"/>
              <a:t>Ideal for client-side web applications</a:t>
            </a:r>
          </a:p>
          <a:p>
            <a:r>
              <a:rPr lang="en-US" dirty="0" smtClean="0"/>
              <a:t>Enables rapid Add-in creation by power users, web developers or professional developers</a:t>
            </a:r>
          </a:p>
          <a:p>
            <a:r>
              <a:rPr lang="en-US" dirty="0" smtClean="0"/>
              <a:t>Uses same code editor in Visual Studio Code</a:t>
            </a:r>
          </a:p>
          <a:p>
            <a:r>
              <a:rPr lang="en-US" dirty="0" smtClean="0"/>
              <a:t>Only requirements:</a:t>
            </a:r>
          </a:p>
          <a:p>
            <a:pPr lvl="1"/>
            <a:r>
              <a:rPr lang="en-US" dirty="0" smtClean="0"/>
              <a:t>No installation required!</a:t>
            </a:r>
          </a:p>
          <a:p>
            <a:pPr lvl="1"/>
            <a:r>
              <a:rPr lang="en-US" dirty="0" smtClean="0"/>
              <a:t>Internet connection</a:t>
            </a:r>
          </a:p>
          <a:p>
            <a:pPr lvl="1"/>
            <a:r>
              <a:rPr lang="en-US" dirty="0" smtClean="0"/>
              <a:t>Supported Browser</a:t>
            </a:r>
          </a:p>
          <a:p>
            <a:pPr lvl="1"/>
            <a:r>
              <a:rPr lang="en-US" dirty="0" smtClean="0"/>
              <a:t>Office 365 / MSA login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spTree>
    <p:extLst>
      <p:ext uri="{BB962C8B-B14F-4D97-AF65-F5344CB8AC3E}">
        <p14:creationId xmlns:p14="http://schemas.microsoft.com/office/powerpoint/2010/main" val="38786592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Office &amp; SharePoint </a:t>
            </a:r>
            <a:r>
              <a:rPr lang="en-US" dirty="0" smtClean="0"/>
              <a:t>Add-ins</a:t>
            </a:r>
            <a:endParaRPr lang="en-US" dirty="0"/>
          </a:p>
        </p:txBody>
      </p:sp>
    </p:spTree>
    <p:extLst>
      <p:ext uri="{BB962C8B-B14F-4D97-AF65-F5344CB8AC3E}">
        <p14:creationId xmlns:p14="http://schemas.microsoft.com/office/powerpoint/2010/main" val="5854249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Signing in with Microsoft </a:t>
            </a:r>
            <a:r>
              <a:rPr lang="en-US" dirty="0" smtClean="0"/>
              <a:t>Accounts</a:t>
            </a:r>
            <a:endParaRPr lang="en-US" dirty="0"/>
          </a:p>
        </p:txBody>
      </p:sp>
      <p:sp>
        <p:nvSpPr>
          <p:cNvPr id="3" name="Text Placeholder 2"/>
          <p:cNvSpPr>
            <a:spLocks noGrp="1"/>
          </p:cNvSpPr>
          <p:nvPr>
            <p:ph type="body" sz="quarter" idx="10"/>
          </p:nvPr>
        </p:nvSpPr>
        <p:spPr/>
        <p:txBody>
          <a:bodyPr/>
          <a:lstStyle/>
          <a:p>
            <a:r>
              <a:rPr lang="en-US" dirty="0" smtClean="0"/>
              <a:t>Login to </a:t>
            </a:r>
            <a:r>
              <a:rPr lang="en-US" dirty="0" err="1" smtClean="0">
                <a:hlinkClick r:id="rId3"/>
              </a:rPr>
              <a:t>NapaCloudApp.com</a:t>
            </a:r>
            <a:r>
              <a:rPr lang="en-US" dirty="0"/>
              <a:t/>
            </a:r>
            <a:br>
              <a:rPr lang="en-US" dirty="0"/>
            </a:br>
            <a:r>
              <a:rPr lang="en-US" dirty="0" smtClean="0"/>
              <a:t>with a Microsoft Account</a:t>
            </a:r>
          </a:p>
          <a:p>
            <a:endParaRPr lang="en-US" dirty="0" smtClean="0"/>
          </a:p>
          <a:p>
            <a:r>
              <a:rPr lang="en-US" dirty="0" smtClean="0"/>
              <a:t>Office 365 not required</a:t>
            </a:r>
          </a:p>
          <a:p>
            <a:endParaRPr lang="en-US" dirty="0" smtClean="0"/>
          </a:p>
          <a:p>
            <a:r>
              <a:rPr lang="en-US" dirty="0" smtClean="0"/>
              <a:t>Create Office Add-ins for the </a:t>
            </a:r>
            <a:br>
              <a:rPr lang="en-US" dirty="0" smtClean="0"/>
            </a:br>
            <a:r>
              <a:rPr lang="en-US" dirty="0" smtClean="0"/>
              <a:t>Office Web Apps from </a:t>
            </a:r>
            <a:br>
              <a:rPr lang="en-US" dirty="0" smtClean="0"/>
            </a:br>
            <a:r>
              <a:rPr lang="en-US" dirty="0" smtClean="0"/>
              <a:t>OneDrive Consumer</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519" y="1851860"/>
            <a:ext cx="5499524" cy="4261104"/>
          </a:xfrm>
          <a:prstGeom prst="rect">
            <a:avLst/>
          </a:prstGeom>
          <a:ln w="127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27885925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smtClean="0"/>
              <a:t>Introducing </a:t>
            </a:r>
            <a:r>
              <a:rPr lang="en-US" sz="4800" b="1" dirty="0"/>
              <a:t>Visual Studio Napa for Office Developers</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Signing in with Office 365</a:t>
            </a:r>
            <a:endParaRPr lang="en-US" dirty="0"/>
          </a:p>
        </p:txBody>
      </p:sp>
      <p:sp>
        <p:nvSpPr>
          <p:cNvPr id="3" name="Text Placeholder 2"/>
          <p:cNvSpPr>
            <a:spLocks noGrp="1"/>
          </p:cNvSpPr>
          <p:nvPr>
            <p:ph type="body" sz="quarter" idx="10"/>
          </p:nvPr>
        </p:nvSpPr>
        <p:spPr/>
        <p:txBody>
          <a:bodyPr/>
          <a:lstStyle/>
          <a:p>
            <a:r>
              <a:rPr lang="en-US" smtClean="0"/>
              <a:t>Add the Napa Add-in</a:t>
            </a:r>
            <a:br>
              <a:rPr lang="en-US" smtClean="0"/>
            </a:br>
            <a:r>
              <a:rPr lang="en-US" smtClean="0"/>
              <a:t>from the SharePoint Store</a:t>
            </a:r>
          </a:p>
          <a:p>
            <a:endParaRPr lang="en-US" smtClean="0"/>
          </a:p>
          <a:p>
            <a:r>
              <a:rPr lang="en-US" smtClean="0"/>
              <a:t>Create Add-ins for</a:t>
            </a:r>
          </a:p>
          <a:p>
            <a:pPr lvl="1"/>
            <a:r>
              <a:rPr lang="en-US" smtClean="0"/>
              <a:t>Office Client Apps</a:t>
            </a:r>
          </a:p>
          <a:p>
            <a:pPr lvl="1"/>
            <a:r>
              <a:rPr lang="en-US" smtClean="0"/>
              <a:t>SharePoint</a:t>
            </a:r>
            <a:endParaRPr lang="en-US"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8069" y="1832185"/>
            <a:ext cx="5499524" cy="4261104"/>
          </a:xfrm>
          <a:prstGeom prst="rect">
            <a:avLst/>
          </a:prstGeom>
          <a:ln w="127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0619768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 SharePoint Add-in Manifest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pic>
        <p:nvPicPr>
          <p:cNvPr id="5" name="Picture 4"/>
          <p:cNvPicPr>
            <a:picLocks noChangeAspect="1"/>
          </p:cNvPicPr>
          <p:nvPr/>
        </p:nvPicPr>
        <p:blipFill>
          <a:blip r:embed="rId3"/>
          <a:stretch>
            <a:fillRect/>
          </a:stretch>
        </p:blipFill>
        <p:spPr>
          <a:xfrm>
            <a:off x="1598612" y="946150"/>
            <a:ext cx="8991600" cy="4965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9886503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 Office Add-in Manifest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5" name="Picture 4"/>
          <p:cNvPicPr>
            <a:picLocks noChangeAspect="1"/>
          </p:cNvPicPr>
          <p:nvPr/>
        </p:nvPicPr>
        <p:blipFill>
          <a:blip r:embed="rId3"/>
          <a:stretch>
            <a:fillRect/>
          </a:stretch>
        </p:blipFill>
        <p:spPr>
          <a:xfrm>
            <a:off x="1554162" y="1047750"/>
            <a:ext cx="9080500" cy="4762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5732543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a:xfrm>
            <a:off x="978694" y="3425825"/>
            <a:ext cx="10953111" cy="498598"/>
          </a:xfrm>
        </p:spPr>
        <p:txBody>
          <a:bodyPr/>
          <a:lstStyle/>
          <a:p>
            <a:r>
              <a:rPr lang="en-US" dirty="0" smtClean="0"/>
              <a:t>Create </a:t>
            </a:r>
            <a:r>
              <a:rPr lang="en-US" smtClean="0"/>
              <a:t>Microsoft Buildings Email Compose Outlook Add-in</a:t>
            </a:r>
            <a:endParaRPr lang="en-US"/>
          </a:p>
        </p:txBody>
      </p:sp>
      <p:sp>
        <p:nvSpPr>
          <p:cNvPr id="3" name="Slide Number Placeholder 2"/>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23</a:t>
            </a:fld>
            <a:endParaRPr lang="en-US" dirty="0"/>
          </a:p>
        </p:txBody>
      </p:sp>
    </p:spTree>
    <p:extLst>
      <p:ext uri="{BB962C8B-B14F-4D97-AF65-F5344CB8AC3E}">
        <p14:creationId xmlns:p14="http://schemas.microsoft.com/office/powerpoint/2010/main" val="121365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a:t>Intro to Napa</a:t>
            </a:r>
          </a:p>
          <a:p>
            <a:r>
              <a:rPr lang="en-US" dirty="0"/>
              <a:t>Napa Compared to Visual Studio</a:t>
            </a:r>
          </a:p>
          <a:p>
            <a:r>
              <a:rPr lang="en-US" dirty="0"/>
              <a:t>Creating Office &amp; SharePoint Add-ins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25603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29322573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947542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525032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Intro to </a:t>
            </a:r>
            <a:r>
              <a:rPr lang="en-US" dirty="0" smtClean="0"/>
              <a:t>Napa</a:t>
            </a:r>
          </a:p>
          <a:p>
            <a:r>
              <a:rPr lang="en-US" dirty="0" smtClean="0"/>
              <a:t>Napa Compared to Visual Studio</a:t>
            </a:r>
          </a:p>
          <a:p>
            <a:r>
              <a:rPr lang="en-US" dirty="0" smtClean="0"/>
              <a:t>Creating Office &amp; SharePoint Add-ins</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3599690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Intro Napa</a:t>
            </a:r>
            <a:endParaRPr lang="en-US" dirty="0"/>
          </a:p>
        </p:txBody>
      </p:sp>
    </p:spTree>
    <p:extLst>
      <p:ext uri="{BB962C8B-B14F-4D97-AF65-F5344CB8AC3E}">
        <p14:creationId xmlns:p14="http://schemas.microsoft.com/office/powerpoint/2010/main" val="185846363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What is Napa?</a:t>
            </a:r>
            <a:endParaRPr lang="en-US" dirty="0"/>
          </a:p>
        </p:txBody>
      </p:sp>
      <p:sp>
        <p:nvSpPr>
          <p:cNvPr id="4" name="Text Placeholder 3"/>
          <p:cNvSpPr>
            <a:spLocks noGrp="1"/>
          </p:cNvSpPr>
          <p:nvPr>
            <p:ph type="body" sz="quarter" idx="10"/>
          </p:nvPr>
        </p:nvSpPr>
        <p:spPr/>
        <p:txBody>
          <a:bodyPr/>
          <a:lstStyle/>
          <a:p>
            <a:r>
              <a:rPr lang="en-US" dirty="0" smtClean="0"/>
              <a:t>Web-based code editing tool for client-side Add-ins for Office clients &amp; SharePoint</a:t>
            </a:r>
          </a:p>
          <a:p>
            <a:r>
              <a:rPr lang="en-US" dirty="0" smtClean="0"/>
              <a:t>Similar code existing experience to Visual Studio</a:t>
            </a:r>
          </a:p>
          <a:p>
            <a:pPr lvl="1"/>
            <a:r>
              <a:rPr lang="en-US" dirty="0" smtClean="0"/>
              <a:t>Code syntax highlighting</a:t>
            </a:r>
          </a:p>
          <a:p>
            <a:pPr lvl="1"/>
            <a:r>
              <a:rPr lang="en-US" dirty="0" smtClean="0"/>
              <a:t>IntelliSense</a:t>
            </a:r>
          </a:p>
          <a:p>
            <a:r>
              <a:rPr lang="en-US" dirty="0" smtClean="0"/>
              <a:t>No installation required, entirely web-based</a:t>
            </a:r>
          </a:p>
          <a:p>
            <a:r>
              <a:rPr lang="en-US" dirty="0" smtClean="0"/>
              <a:t>Hosted by Microsoft</a:t>
            </a:r>
          </a:p>
          <a:p>
            <a:r>
              <a:rPr lang="en-US" dirty="0" smtClean="0"/>
              <a:t>No license required; entirely free!</a:t>
            </a:r>
          </a:p>
        </p:txBody>
      </p:sp>
    </p:spTree>
    <p:extLst>
      <p:ext uri="{BB962C8B-B14F-4D97-AF65-F5344CB8AC3E}">
        <p14:creationId xmlns:p14="http://schemas.microsoft.com/office/powerpoint/2010/main" val="109169195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a:lstStyle/>
          <a:p>
            <a:fld id="{727B4C2D-45E2-4621-8491-2995EB46A674}" type="slidenum">
              <a:rPr lang="en-US" smtClean="0"/>
              <a:pPr/>
              <a:t>7</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5487" y="470047"/>
            <a:ext cx="7637850" cy="5917907"/>
          </a:xfrm>
          <a:prstGeom prst="rect">
            <a:avLst/>
          </a:prstGeom>
        </p:spPr>
      </p:pic>
    </p:spTree>
    <p:extLst>
      <p:ext uri="{BB962C8B-B14F-4D97-AF65-F5344CB8AC3E}">
        <p14:creationId xmlns:p14="http://schemas.microsoft.com/office/powerpoint/2010/main" val="8052862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Napa?</a:t>
            </a:r>
            <a:endParaRPr lang="en-US" dirty="0"/>
          </a:p>
        </p:txBody>
      </p:sp>
      <p:sp>
        <p:nvSpPr>
          <p:cNvPr id="4" name="Text Placeholder 3"/>
          <p:cNvSpPr>
            <a:spLocks noGrp="1"/>
          </p:cNvSpPr>
          <p:nvPr>
            <p:ph type="body" sz="quarter" idx="10"/>
          </p:nvPr>
        </p:nvSpPr>
        <p:spPr/>
        <p:txBody>
          <a:bodyPr/>
          <a:lstStyle/>
          <a:p>
            <a:r>
              <a:rPr lang="en-US" dirty="0" smtClean="0"/>
              <a:t>Create client-side web applications for Add-ins</a:t>
            </a:r>
          </a:p>
          <a:p>
            <a:endParaRPr lang="en-US" dirty="0" smtClean="0"/>
          </a:p>
          <a:p>
            <a:r>
              <a:rPr lang="en-US" dirty="0" smtClean="0"/>
              <a:t>Deploy </a:t>
            </a:r>
            <a:r>
              <a:rPr lang="en-US" dirty="0"/>
              <a:t>&amp; test an Add-in straight from Napa</a:t>
            </a:r>
          </a:p>
          <a:p>
            <a:endParaRPr lang="en-US" dirty="0" smtClean="0"/>
          </a:p>
          <a:p>
            <a:r>
              <a:rPr lang="en-US" dirty="0" smtClean="0"/>
              <a:t>Publish </a:t>
            </a:r>
            <a:r>
              <a:rPr lang="en-US" dirty="0"/>
              <a:t>Add-ins to App Catalogs or Office Store</a:t>
            </a:r>
          </a:p>
          <a:p>
            <a:endParaRPr lang="en-US" dirty="0" smtClean="0"/>
          </a:p>
          <a:p>
            <a:r>
              <a:rPr lang="en-US" dirty="0" smtClean="0"/>
              <a:t>Share </a:t>
            </a:r>
            <a:r>
              <a:rPr lang="en-US" dirty="0"/>
              <a:t>Add-ins with peers for collaborative development</a:t>
            </a:r>
          </a:p>
          <a:p>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37957404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Build with Napa?</a:t>
            </a:r>
            <a:endParaRPr lang="en-US" dirty="0"/>
          </a:p>
        </p:txBody>
      </p:sp>
      <p:sp>
        <p:nvSpPr>
          <p:cNvPr id="4" name="Text Placeholder 3"/>
          <p:cNvSpPr>
            <a:spLocks noGrp="1"/>
          </p:cNvSpPr>
          <p:nvPr>
            <p:ph type="body" sz="quarter" idx="10"/>
          </p:nvPr>
        </p:nvSpPr>
        <p:spPr/>
        <p:txBody>
          <a:bodyPr/>
          <a:lstStyle/>
          <a:p>
            <a:r>
              <a:rPr lang="en-US" dirty="0" smtClean="0"/>
              <a:t>SharePoint Hosted Add-ins</a:t>
            </a:r>
          </a:p>
          <a:p>
            <a:endParaRPr lang="en-US" dirty="0" smtClean="0"/>
          </a:p>
          <a:p>
            <a:r>
              <a:rPr lang="en-US" dirty="0" smtClean="0"/>
              <a:t>Office Add-ins</a:t>
            </a:r>
          </a:p>
          <a:p>
            <a:pPr lvl="1"/>
            <a:r>
              <a:rPr lang="en-US" dirty="0" smtClean="0"/>
              <a:t>Task Pane Add-ins</a:t>
            </a:r>
          </a:p>
          <a:p>
            <a:pPr lvl="1"/>
            <a:r>
              <a:rPr lang="en-US" dirty="0" smtClean="0"/>
              <a:t>Content Add-ins</a:t>
            </a:r>
          </a:p>
          <a:p>
            <a:pPr lvl="1"/>
            <a:r>
              <a:rPr lang="en-US" dirty="0" smtClean="0"/>
              <a:t>Mail Add-ins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1054387767"/>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schemas.microsoft.com/office/2006/documentManagement/types"/>
    <ds:schemaRef ds:uri="http://schemas.microsoft.com/office/infopath/2007/PartnerControls"/>
    <ds:schemaRef ds:uri="http://purl.org/dc/dcmitype/"/>
    <ds:schemaRef ds:uri="http://purl.org/dc/elements/1.1/"/>
    <ds:schemaRef ds:uri="http://schemas.microsoft.com/office/2006/metadata/properties"/>
    <ds:schemaRef ds:uri="http://schemas.openxmlformats.org/package/2006/metadata/core-properties"/>
    <ds:schemaRef ds:uri="http://purl.org/dc/terms/"/>
    <ds:schemaRef ds:uri="5fad15d0-477e-40da-a20d-40d4ca777c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3116</Words>
  <Application>Microsoft Office PowerPoint</Application>
  <PresentationFormat>Custom</PresentationFormat>
  <Paragraphs>261</Paragraphs>
  <Slides>27</Slides>
  <Notes>19</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27</vt:i4>
      </vt:variant>
    </vt:vector>
  </HeadingPairs>
  <TitlesOfParts>
    <vt:vector size="40" baseType="lpstr">
      <vt:lpstr>Arial</vt:lpstr>
      <vt:lpstr>Calibri</vt:lpstr>
      <vt:lpstr>Consolas</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Introducing Visual Studio Napa for Office Developers</vt:lpstr>
      <vt:lpstr>Agenda </vt:lpstr>
      <vt:lpstr>Developer vision</vt:lpstr>
      <vt:lpstr>Intro Napa</vt:lpstr>
      <vt:lpstr>What is Napa?</vt:lpstr>
      <vt:lpstr>PowerPoint Presentation</vt:lpstr>
      <vt:lpstr>What Can You Do With Napa?</vt:lpstr>
      <vt:lpstr>What Can You Build with Napa?</vt:lpstr>
      <vt:lpstr>Accessing Napa</vt:lpstr>
      <vt:lpstr>Accessing Napa – Office 365</vt:lpstr>
      <vt:lpstr>demo</vt:lpstr>
      <vt:lpstr>Napa Compared to  Visual Studio</vt:lpstr>
      <vt:lpstr>How Does Napa Compare to Other Tools?</vt:lpstr>
      <vt:lpstr>Visual Studio</vt:lpstr>
      <vt:lpstr>Visual Studio Code</vt:lpstr>
      <vt:lpstr>Napa</vt:lpstr>
      <vt:lpstr>Creating Office &amp; SharePoint Add-ins</vt:lpstr>
      <vt:lpstr>Signing in with Microsoft Accounts</vt:lpstr>
      <vt:lpstr>Signing in with Office 365</vt:lpstr>
      <vt:lpstr>Edit SharePoint Add-in Manifest</vt:lpstr>
      <vt:lpstr>Edit Office Add-in Manifest</vt:lpstr>
      <vt:lpstr>demo</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2015-10-07T23:03:05Z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